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32" r:id="rId1"/>
  </p:sldMasterIdLst>
  <p:notesMasterIdLst>
    <p:notesMasterId r:id="rId21"/>
  </p:notesMasterIdLst>
  <p:handoutMasterIdLst>
    <p:handoutMasterId r:id="rId22"/>
  </p:handoutMasterIdLst>
  <p:sldIdLst>
    <p:sldId id="256" r:id="rId2"/>
    <p:sldId id="257" r:id="rId3"/>
    <p:sldId id="258" r:id="rId4"/>
    <p:sldId id="259" r:id="rId5"/>
    <p:sldId id="275"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4" r:id="rId19"/>
    <p:sldId id="276"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2952" y="168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C7F2FAE3-1FAE-487B-9517-356EC9EF4943}" type="slidenum">
              <a:rPr lang="en-US" smtClean="0"/>
              <a:pPr/>
              <a:t>‹#›</a:t>
            </a:fld>
            <a:endParaRPr lang="en-US"/>
          </a:p>
        </p:txBody>
      </p:sp>
    </p:spTree>
    <p:extLst>
      <p:ext uri="{BB962C8B-B14F-4D97-AF65-F5344CB8AC3E}">
        <p14:creationId xmlns:p14="http://schemas.microsoft.com/office/powerpoint/2010/main" val="400271415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71E80B6-0700-47DE-95CF-D34A41DBE21C}" type="slidenum">
              <a:rPr lang="en-US" smtClean="0"/>
              <a:pPr/>
              <a:t>‹#›</a:t>
            </a:fld>
            <a:endParaRPr lang="en-US"/>
          </a:p>
        </p:txBody>
      </p:sp>
    </p:spTree>
    <p:extLst>
      <p:ext uri="{BB962C8B-B14F-4D97-AF65-F5344CB8AC3E}">
        <p14:creationId xmlns:p14="http://schemas.microsoft.com/office/powerpoint/2010/main" val="168276066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4831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56205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80758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481269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688314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303581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580013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964220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1E80B6-0700-47DE-95CF-D34A41DBE21C}" type="slidenum">
              <a:rPr lang="en-US" smtClean="0"/>
              <a:pPr/>
              <a:t>17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070506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415824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1E80B6-0700-47DE-95CF-D34A41DBE21C}" type="slidenum">
              <a:rPr lang="en-US" smtClean="0"/>
              <a:pPr/>
              <a:t>19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831007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65571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1658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50644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428357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507930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143991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407321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80B6-0700-47DE-95CF-D34A41DBE21C}" type="slidenum">
              <a:rPr lang="en-US" smtClean="0"/>
              <a:pPr/>
              <a:t>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53377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1C95975-154A-46DB-A489-906D60AEC731}" type="datetime1">
              <a:rPr lang="en-US" smtClean="0"/>
              <a:t>7/17/2014</a:t>
            </a:fld>
            <a:endParaRPr lang="en-US"/>
          </a:p>
        </p:txBody>
      </p:sp>
      <p:sp>
        <p:nvSpPr>
          <p:cNvPr id="19" name="Footer Placeholder 18"/>
          <p:cNvSpPr>
            <a:spLocks noGrp="1"/>
          </p:cNvSpPr>
          <p:nvPr>
            <p:ph type="ftr" sz="quarter" idx="11"/>
          </p:nvPr>
        </p:nvSpPr>
        <p:spPr/>
        <p:txBody>
          <a:bodyPr/>
          <a:lstStyle/>
          <a:p>
            <a:r>
              <a:rPr lang="en-US" smtClean="0"/>
              <a:t>SRA 6-14</a:t>
            </a:r>
            <a:endParaRPr lang="en-US"/>
          </a:p>
        </p:txBody>
      </p:sp>
      <p:sp>
        <p:nvSpPr>
          <p:cNvPr id="27" name="Slide Number Placeholder 26"/>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483C55-6ADF-4D77-A424-D2ABF316F08B}" type="datetime1">
              <a:rPr lang="en-US" smtClean="0"/>
              <a:t>7/17/2014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
        <p:nvSpPr>
          <p:cNvPr id="6" name="Slide Number Placeholder 5"/>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377C4-8BFB-41EE-AF10-1439AA7EC864}" type="datetime1">
              <a:rPr lang="en-US" smtClean="0"/>
              <a:t>7/17/2014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
        <p:nvSpPr>
          <p:cNvPr id="6" name="Slide Number Placeholder 5"/>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07404A-0A54-4661-A7D3-A22B09106CCB}" type="datetime1">
              <a:rPr lang="en-US" smtClean="0"/>
              <a:t>7/17/2014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
        <p:nvSpPr>
          <p:cNvPr id="6" name="Slide Number Placeholder 5"/>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8C4E6F-FB7E-4DFC-8BBC-28296D111B4A}" type="datetime1">
              <a:rPr lang="en-US" smtClean="0"/>
              <a:t>7/17/2014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
        <p:nvSpPr>
          <p:cNvPr id="6" name="Slide Number Placeholder 5"/>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662453-90D6-4A36-9F42-9C9F4968A1C8}" type="datetime1">
              <a:rPr lang="en-US" smtClean="0"/>
              <a:t>7/17/2014</a:t>
            </a:fld>
            <a:endParaRPr lang="en-US"/>
          </a:p>
        </p:txBody>
      </p:sp>
      <p:sp>
        <p:nvSpPr>
          <p:cNvPr id="6" name="Footer Placeholder 5"/>
          <p:cNvSpPr>
            <a:spLocks noGrp="1"/>
          </p:cNvSpPr>
          <p:nvPr>
            <p:ph type="ftr" sz="quarter" idx="11"/>
          </p:nvPr>
        </p:nvSpPr>
        <p:spPr/>
        <p:txBody>
          <a:bodyPr/>
          <a:lstStyle/>
          <a:p>
            <a:r>
              <a:rPr lang="en-US" smtClean="0"/>
              <a:t>SRA 6-14</a:t>
            </a:r>
            <a:endParaRPr lang="en-US"/>
          </a:p>
        </p:txBody>
      </p:sp>
      <p:sp>
        <p:nvSpPr>
          <p:cNvPr id="7" name="Slide Number Placeholder 6"/>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DE4495E-BE58-47C5-AD4C-4F61088F9299}" type="datetime1">
              <a:rPr lang="en-US" smtClean="0"/>
              <a:t>7/17/2014</a:t>
            </a:fld>
            <a:endParaRPr lang="en-US"/>
          </a:p>
        </p:txBody>
      </p:sp>
      <p:sp>
        <p:nvSpPr>
          <p:cNvPr id="8" name="Footer Placeholder 7"/>
          <p:cNvSpPr>
            <a:spLocks noGrp="1"/>
          </p:cNvSpPr>
          <p:nvPr>
            <p:ph type="ftr" sz="quarter" idx="11"/>
          </p:nvPr>
        </p:nvSpPr>
        <p:spPr/>
        <p:txBody>
          <a:bodyPr/>
          <a:lstStyle/>
          <a:p>
            <a:r>
              <a:rPr lang="en-US" smtClean="0"/>
              <a:t>SRA 6-14</a:t>
            </a:r>
            <a:endParaRPr lang="en-US"/>
          </a:p>
        </p:txBody>
      </p:sp>
      <p:sp>
        <p:nvSpPr>
          <p:cNvPr id="9" name="Slide Number Placeholder 8"/>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957EE9-DF8B-41A7-AA7B-BB5A63FF6256}" type="datetime1">
              <a:rPr lang="en-US" smtClean="0"/>
              <a:t>7/17/2014</a:t>
            </a:fld>
            <a:endParaRPr lang="en-US"/>
          </a:p>
        </p:txBody>
      </p:sp>
      <p:sp>
        <p:nvSpPr>
          <p:cNvPr id="4" name="Footer Placeholder 3"/>
          <p:cNvSpPr>
            <a:spLocks noGrp="1"/>
          </p:cNvSpPr>
          <p:nvPr>
            <p:ph type="ftr" sz="quarter" idx="11"/>
          </p:nvPr>
        </p:nvSpPr>
        <p:spPr/>
        <p:txBody>
          <a:bodyPr/>
          <a:lstStyle/>
          <a:p>
            <a:r>
              <a:rPr lang="en-US" smtClean="0"/>
              <a:t>SRA 6-14</a:t>
            </a:r>
            <a:endParaRPr lang="en-US"/>
          </a:p>
        </p:txBody>
      </p:sp>
      <p:sp>
        <p:nvSpPr>
          <p:cNvPr id="5" name="Slide Number Placeholder 4"/>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F39BD-9ED3-485F-AD4F-CC90DBD725F4}" type="datetime1">
              <a:rPr lang="en-US" smtClean="0"/>
              <a:t>7/17/2014</a:t>
            </a:fld>
            <a:endParaRPr lang="en-US"/>
          </a:p>
        </p:txBody>
      </p:sp>
      <p:sp>
        <p:nvSpPr>
          <p:cNvPr id="3" name="Footer Placeholder 2"/>
          <p:cNvSpPr>
            <a:spLocks noGrp="1"/>
          </p:cNvSpPr>
          <p:nvPr>
            <p:ph type="ftr" sz="quarter" idx="11"/>
          </p:nvPr>
        </p:nvSpPr>
        <p:spPr/>
        <p:txBody>
          <a:bodyPr/>
          <a:lstStyle/>
          <a:p>
            <a:r>
              <a:rPr lang="en-US" smtClean="0"/>
              <a:t>SRA 6-14</a:t>
            </a:r>
            <a:endParaRPr lang="en-US"/>
          </a:p>
        </p:txBody>
      </p:sp>
      <p:sp>
        <p:nvSpPr>
          <p:cNvPr id="4" name="Slide Number Placeholder 3"/>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427003-F94F-4D31-8790-3B06B1AC289F}" type="datetime1">
              <a:rPr lang="en-US" smtClean="0"/>
              <a:t>7/17/2014</a:t>
            </a:fld>
            <a:endParaRPr lang="en-US"/>
          </a:p>
        </p:txBody>
      </p:sp>
      <p:sp>
        <p:nvSpPr>
          <p:cNvPr id="6" name="Footer Placeholder 5"/>
          <p:cNvSpPr>
            <a:spLocks noGrp="1"/>
          </p:cNvSpPr>
          <p:nvPr>
            <p:ph type="ftr" sz="quarter" idx="11"/>
          </p:nvPr>
        </p:nvSpPr>
        <p:spPr/>
        <p:txBody>
          <a:bodyPr/>
          <a:lstStyle/>
          <a:p>
            <a:r>
              <a:rPr lang="en-US" smtClean="0"/>
              <a:t>SRA 6-14</a:t>
            </a:r>
            <a:endParaRPr lang="en-US"/>
          </a:p>
        </p:txBody>
      </p:sp>
      <p:sp>
        <p:nvSpPr>
          <p:cNvPr id="7" name="Slide Number Placeholder 6"/>
          <p:cNvSpPr>
            <a:spLocks noGrp="1"/>
          </p:cNvSpPr>
          <p:nvPr>
            <p:ph type="sldNum" sz="quarter" idx="12"/>
          </p:nvPr>
        </p:nvSpPr>
        <p:spPr/>
        <p:txBody>
          <a:bodyPr/>
          <a:lstStyle/>
          <a:p>
            <a:fld id="{A5D1491B-A876-4E14-AECE-E71900CA87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DBF972-CEC7-4B39-BCB1-37E65F9B7130}" type="datetime1">
              <a:rPr lang="en-US" smtClean="0"/>
              <a:t>7/17/2014</a:t>
            </a:fld>
            <a:endParaRPr lang="en-US"/>
          </a:p>
        </p:txBody>
      </p:sp>
      <p:sp>
        <p:nvSpPr>
          <p:cNvPr id="6" name="Footer Placeholder 5"/>
          <p:cNvSpPr>
            <a:spLocks noGrp="1"/>
          </p:cNvSpPr>
          <p:nvPr>
            <p:ph type="ftr" sz="quarter" idx="11"/>
          </p:nvPr>
        </p:nvSpPr>
        <p:spPr/>
        <p:txBody>
          <a:bodyPr/>
          <a:lstStyle/>
          <a:p>
            <a:r>
              <a:rPr lang="en-US" smtClean="0"/>
              <a:t>SRA 6-14</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5D1491B-A876-4E14-AECE-E71900CA875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682AC9-C996-437E-91EA-3EB7BF03A10D}" type="datetime1">
              <a:rPr lang="en-US" smtClean="0"/>
              <a:t>7/17/2014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SRA 6-14</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D1491B-A876-4E14-AECE-E71900CA875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4" name="Rectangle 3"/>
          <p:cNvSpPr/>
          <p:nvPr/>
        </p:nvSpPr>
        <p:spPr>
          <a:xfrm>
            <a:off x="533400" y="1371600"/>
            <a:ext cx="7848600" cy="19050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400" dirty="0" smtClean="0">
                <a:solidFill>
                  <a:schemeClr val="tx1"/>
                </a:solidFill>
              </a:rPr>
              <a:t>Constitutional Grounds for Right to Counsel in Civil Proceedings</a:t>
            </a:r>
            <a:endParaRPr lang="en-US" sz="4400" dirty="0">
              <a:solidFill>
                <a:schemeClr val="tx1"/>
              </a:solidFill>
            </a:endParaRPr>
          </a:p>
        </p:txBody>
      </p:sp>
      <p:sp>
        <p:nvSpPr>
          <p:cNvPr id="5" name="Slide Number Placeholder 4"/>
          <p:cNvSpPr>
            <a:spLocks noGrp="1"/>
          </p:cNvSpPr>
          <p:nvPr>
            <p:ph type="sldNum" sz="quarter" idx="12"/>
          </p:nvPr>
        </p:nvSpPr>
        <p:spPr/>
        <p:txBody>
          <a:bodyPr/>
          <a:lstStyle/>
          <a:p>
            <a:fld id="{A5D1491B-A876-4E14-AECE-E71900CA875C}"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a:solidFill>
            <a:schemeClr val="accent2">
              <a:lumMod val="60000"/>
              <a:lumOff val="40000"/>
            </a:schemeClr>
          </a:solidFill>
        </p:spPr>
        <p:txBody>
          <a:bodyPr/>
          <a:lstStyle/>
          <a:p>
            <a:r>
              <a:rPr lang="en-US" dirty="0" smtClean="0"/>
              <a:t>ART. 1, SEC. 5 OF THE HAWAII CONSTITUTION, </a:t>
            </a:r>
          </a:p>
          <a:p>
            <a:pPr>
              <a:buNone/>
            </a:pPr>
            <a:r>
              <a:rPr lang="en-US" dirty="0" smtClean="0"/>
              <a:t>	THE DUE PROCESS CLAUSE, </a:t>
            </a:r>
          </a:p>
          <a:p>
            <a:endParaRPr lang="en-US" dirty="0" smtClean="0"/>
          </a:p>
          <a:p>
            <a:r>
              <a:rPr lang="en-US" dirty="0" smtClean="0"/>
              <a:t>PROTECTS SUBSTANTIVE LIBERTY INTEREST OF </a:t>
            </a:r>
          </a:p>
          <a:p>
            <a:pPr>
              <a:buNone/>
            </a:pPr>
            <a:r>
              <a:rPr lang="en-US" dirty="0" smtClean="0"/>
              <a:t>	PARENTS IN THE CARE, CUSTODY, AND </a:t>
            </a:r>
          </a:p>
          <a:p>
            <a:pPr>
              <a:buNone/>
            </a:pPr>
            <a:r>
              <a:rPr lang="en-US" dirty="0" smtClean="0"/>
              <a:t>	MANAGEMENT OF THEIR CHILDREN </a:t>
            </a:r>
          </a:p>
          <a:p>
            <a:endParaRPr lang="en-US" dirty="0" smtClean="0"/>
          </a:p>
          <a:p>
            <a:r>
              <a:rPr lang="en-US" dirty="0" smtClean="0"/>
              <a:t>THAT MAY NOT BE DEPRIVED WITHOUT A FAIR </a:t>
            </a:r>
          </a:p>
          <a:p>
            <a:pPr>
              <a:buNone/>
            </a:pPr>
            <a:r>
              <a:rPr lang="en-US" dirty="0" smtClean="0"/>
              <a:t>	PROCEDURE BASED ON DUE NOTICE AND A </a:t>
            </a:r>
          </a:p>
          <a:p>
            <a:pPr>
              <a:buNone/>
            </a:pPr>
            <a:r>
              <a:rPr lang="en-US" dirty="0" smtClean="0"/>
              <a:t>	MEANINGFUL HEARING.</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2">
              <a:lumMod val="60000"/>
              <a:lumOff val="40000"/>
            </a:schemeClr>
          </a:solidFill>
        </p:spPr>
        <p:txBody>
          <a:bodyPr/>
          <a:lstStyle/>
          <a:p>
            <a:pPr algn="ctr"/>
            <a:endParaRPr lang="en-US" dirty="0" smtClean="0"/>
          </a:p>
          <a:p>
            <a:pPr algn="ctr">
              <a:buNone/>
            </a:pPr>
            <a:r>
              <a:rPr lang="en-US" dirty="0" smtClean="0"/>
              <a:t>IN RE RGB </a:t>
            </a:r>
          </a:p>
          <a:p>
            <a:pPr algn="ctr">
              <a:buNone/>
            </a:pPr>
            <a:r>
              <a:rPr lang="en-US" dirty="0" smtClean="0"/>
              <a:t>123 HAWAI’I 1 (2010)</a:t>
            </a:r>
          </a:p>
          <a:p>
            <a:pPr algn="ctr">
              <a:buNone/>
            </a:pPr>
            <a:endParaRPr lang="en-US" dirty="0" smtClean="0"/>
          </a:p>
          <a:p>
            <a:pPr algn="ctr">
              <a:buNone/>
            </a:pPr>
            <a:endParaRPr lang="en-US" dirty="0" smtClean="0"/>
          </a:p>
          <a:p>
            <a:pPr algn="ctr">
              <a:buNone/>
            </a:pPr>
            <a:r>
              <a:rPr lang="en-US" dirty="0" smtClean="0"/>
              <a:t>(right to counsel in termination proceedings and ineffectiveness of counsel)</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a:solidFill>
            <a:schemeClr val="accent2">
              <a:lumMod val="60000"/>
              <a:lumOff val="40000"/>
            </a:schemeClr>
          </a:solidFill>
        </p:spPr>
        <p:txBody>
          <a:bodyPr/>
          <a:lstStyle/>
          <a:p>
            <a:r>
              <a:rPr lang="en-US" dirty="0" smtClean="0"/>
              <a:t>Majority: counsel guaranteed under Lassiter, not reach right under Hawaii constitution;</a:t>
            </a:r>
          </a:p>
          <a:p>
            <a:r>
              <a:rPr lang="en-US" dirty="0" smtClean="0"/>
              <a:t> ineffectiveness of counsel standard is prejudice plus different result</a:t>
            </a:r>
          </a:p>
          <a:p>
            <a:endParaRPr lang="en-US" dirty="0" smtClean="0"/>
          </a:p>
          <a:p>
            <a:r>
              <a:rPr lang="en-US" dirty="0" smtClean="0"/>
              <a:t>Dissent: right to counsel guaranteed under the Hawaii constitution independent of federal constitution—rejects case by case approach; </a:t>
            </a:r>
          </a:p>
          <a:p>
            <a:r>
              <a:rPr lang="en-US" dirty="0" smtClean="0"/>
              <a:t>ineffectiveness standard in Hawaii rejects federal approach essentially adopted by majority.</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a:solidFill>
            <a:schemeClr val="accent2">
              <a:lumMod val="60000"/>
              <a:lumOff val="40000"/>
            </a:schemeClr>
          </a:solidFill>
        </p:spPr>
        <p:txBody>
          <a:bodyPr/>
          <a:lstStyle/>
          <a:p>
            <a:pPr algn="ctr"/>
            <a:endParaRPr lang="en-US" dirty="0" smtClean="0"/>
          </a:p>
          <a:p>
            <a:pPr algn="ctr"/>
            <a:endParaRPr lang="en-US" dirty="0" smtClean="0"/>
          </a:p>
          <a:p>
            <a:pPr algn="ctr">
              <a:buNone/>
            </a:pPr>
            <a:r>
              <a:rPr lang="en-US" dirty="0" smtClean="0"/>
              <a:t>IN RE T. M.</a:t>
            </a:r>
          </a:p>
          <a:p>
            <a:pPr algn="ctr">
              <a:buNone/>
            </a:pPr>
            <a:r>
              <a:rPr lang="en-US" dirty="0" smtClean="0"/>
              <a:t>131 HAWAI’I 419 (2014)</a:t>
            </a:r>
          </a:p>
          <a:p>
            <a:pPr algn="ctr">
              <a:buNone/>
            </a:pPr>
            <a:endParaRPr lang="en-US" dirty="0" smtClean="0"/>
          </a:p>
          <a:p>
            <a:pPr algn="ctr">
              <a:buNone/>
            </a:pPr>
            <a:r>
              <a:rPr lang="en-US" dirty="0" smtClean="0"/>
              <a:t>(right to counsel guaranteed in termination  proceedings under the Hawaii constitution)</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a:solidFill>
            <a:schemeClr val="accent2">
              <a:lumMod val="60000"/>
              <a:lumOff val="40000"/>
            </a:schemeClr>
          </a:solidFill>
        </p:spPr>
        <p:txBody>
          <a:bodyPr/>
          <a:lstStyle/>
          <a:p>
            <a:endParaRPr lang="en-US" dirty="0" smtClean="0"/>
          </a:p>
          <a:p>
            <a:pPr>
              <a:buNone/>
            </a:pPr>
            <a:r>
              <a:rPr lang="en-US" sz="2800" dirty="0" smtClean="0"/>
              <a:t>Parents have a constitutional right to counsel </a:t>
            </a:r>
          </a:p>
          <a:p>
            <a:pPr>
              <a:buNone/>
            </a:pPr>
            <a:r>
              <a:rPr lang="en-US" sz="2800" dirty="0" smtClean="0"/>
              <a:t>under article 1, section 5 of the Hawai’i constitution 				</a:t>
            </a:r>
          </a:p>
          <a:p>
            <a:pPr>
              <a:buNone/>
            </a:pPr>
            <a:r>
              <a:rPr lang="en-US" sz="2800" dirty="0" smtClean="0"/>
              <a:t>					and </a:t>
            </a:r>
          </a:p>
          <a:p>
            <a:pPr>
              <a:buNone/>
            </a:pPr>
            <a:endParaRPr lang="en-US" sz="2800" dirty="0" smtClean="0"/>
          </a:p>
          <a:p>
            <a:pPr>
              <a:buNone/>
            </a:pPr>
            <a:r>
              <a:rPr lang="en-US" sz="2800" dirty="0" smtClean="0"/>
              <a:t>courts must appoint counsel for indigent parents</a:t>
            </a:r>
          </a:p>
          <a:p>
            <a:pPr>
              <a:buNone/>
            </a:pPr>
            <a:r>
              <a:rPr lang="en-US" sz="2800" dirty="0" smtClean="0"/>
              <a:t>once the state files a petition to assert foster custody </a:t>
            </a:r>
          </a:p>
          <a:p>
            <a:pPr>
              <a:buNone/>
            </a:pPr>
            <a:r>
              <a:rPr lang="en-US" sz="2800" dirty="0" smtClean="0"/>
              <a:t>over a child.</a:t>
            </a:r>
            <a:endParaRPr lang="en-US" sz="2800"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a:solidFill>
            <a:schemeClr val="accent2">
              <a:lumMod val="60000"/>
              <a:lumOff val="40000"/>
            </a:schemeClr>
          </a:solidFill>
        </p:spPr>
        <p:txBody>
          <a:bodyPr>
            <a:normAutofit lnSpcReduction="10000"/>
          </a:bodyPr>
          <a:lstStyle/>
          <a:p>
            <a:pPr lvl="0">
              <a:buNone/>
            </a:pPr>
            <a:r>
              <a:rPr lang="en-US" b="1" i="1" dirty="0" smtClean="0"/>
              <a:t>The Due Process Clause of the Hawai’i Constitution may be applied to expand a right to counsel beyond the context of parental termination proceedings.  </a:t>
            </a:r>
            <a:endParaRPr lang="en-US" dirty="0" smtClean="0"/>
          </a:p>
          <a:p>
            <a:pPr>
              <a:buNone/>
            </a:pPr>
            <a:r>
              <a:rPr lang="en-US" b="1" i="1" dirty="0" smtClean="0"/>
              <a:t> </a:t>
            </a:r>
            <a:endParaRPr lang="en-US" dirty="0" smtClean="0"/>
          </a:p>
          <a:p>
            <a:pPr>
              <a:buNone/>
            </a:pPr>
            <a:r>
              <a:rPr lang="en-US" b="1" i="1" dirty="0" smtClean="0"/>
              <a:t>Potential areas include:  </a:t>
            </a:r>
            <a:endParaRPr lang="en-US" dirty="0" smtClean="0"/>
          </a:p>
          <a:p>
            <a:pPr>
              <a:buNone/>
            </a:pPr>
            <a:r>
              <a:rPr lang="en-US" dirty="0" smtClean="0"/>
              <a:t>-Paternity</a:t>
            </a:r>
          </a:p>
          <a:p>
            <a:pPr>
              <a:buNone/>
            </a:pPr>
            <a:r>
              <a:rPr lang="en-US" dirty="0" smtClean="0"/>
              <a:t>-Civil Commitment</a:t>
            </a:r>
          </a:p>
          <a:p>
            <a:pPr>
              <a:buNone/>
            </a:pPr>
            <a:r>
              <a:rPr lang="en-US" dirty="0" smtClean="0"/>
              <a:t>-Shelter</a:t>
            </a:r>
          </a:p>
          <a:p>
            <a:pPr>
              <a:buNone/>
            </a:pPr>
            <a:r>
              <a:rPr lang="en-US" dirty="0" smtClean="0"/>
              <a:t>-Sustenance, including Benefits and Workers Compensation</a:t>
            </a:r>
          </a:p>
          <a:p>
            <a:pPr>
              <a:buNone/>
            </a:pPr>
            <a:r>
              <a:rPr lang="en-US" dirty="0" smtClean="0"/>
              <a:t>-Health/Mental Illness</a:t>
            </a:r>
          </a:p>
          <a:p>
            <a:pPr>
              <a:buNone/>
            </a:pPr>
            <a:r>
              <a:rPr lang="en-US" dirty="0" smtClean="0"/>
              <a:t>	</a:t>
            </a:r>
          </a:p>
          <a:p>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a:solidFill>
            <a:schemeClr val="accent2">
              <a:lumMod val="60000"/>
              <a:lumOff val="40000"/>
            </a:schemeClr>
          </a:solidFill>
        </p:spPr>
        <p:txBody>
          <a:bodyPr>
            <a:normAutofit lnSpcReduction="10000"/>
          </a:bodyPr>
          <a:lstStyle/>
          <a:p>
            <a:pPr>
              <a:buNone/>
            </a:pPr>
            <a:endParaRPr lang="en-US" u="sng" dirty="0" smtClean="0"/>
          </a:p>
          <a:p>
            <a:pPr>
              <a:buNone/>
            </a:pPr>
            <a:r>
              <a:rPr lang="en-US" u="sng" dirty="0" smtClean="0"/>
              <a:t>Equal Protection</a:t>
            </a:r>
            <a:r>
              <a:rPr lang="en-US" dirty="0" smtClean="0"/>
              <a:t>: paternity and shelter, for example</a:t>
            </a:r>
          </a:p>
          <a:p>
            <a:pPr>
              <a:buNone/>
            </a:pPr>
            <a:endParaRPr lang="en-US" dirty="0" smtClean="0"/>
          </a:p>
          <a:p>
            <a:pPr>
              <a:buNone/>
            </a:pPr>
            <a:r>
              <a:rPr lang="en-US" dirty="0" smtClean="0"/>
              <a:t>Article I, Section 5 of the Hawaii Constitution provides:</a:t>
            </a:r>
          </a:p>
          <a:p>
            <a:pPr>
              <a:buNone/>
            </a:pPr>
            <a:r>
              <a:rPr lang="en-US" dirty="0" smtClean="0"/>
              <a:t>DUE PROCESS AND EQUAL PROTECTION</a:t>
            </a:r>
          </a:p>
          <a:p>
            <a:pPr>
              <a:buNone/>
            </a:pPr>
            <a:r>
              <a:rPr lang="en-US" b="1" dirty="0" smtClean="0"/>
              <a:t>Section 5.</a:t>
            </a:r>
            <a:r>
              <a:rPr lang="en-US" dirty="0" smtClean="0"/>
              <a:t>  No person shall be deprived of life, liberty or property without due process of law, nor be denied the equal protection of the laws, nor be denied the enjoyment of the person's civil rights or be discriminated against in the exercise thereof because of race, religion, sex or ancestry.</a:t>
            </a:r>
          </a:p>
          <a:p>
            <a:pPr>
              <a:buNone/>
            </a:pPr>
            <a:r>
              <a:rPr lang="en-US" cap="small" dirty="0" smtClean="0"/>
              <a:t> </a:t>
            </a:r>
            <a:endParaRPr lang="en-US" dirty="0" smtClean="0"/>
          </a:p>
          <a:p>
            <a:pPr>
              <a:buNone/>
            </a:pPr>
            <a:r>
              <a:rPr lang="en-US" dirty="0" smtClean="0"/>
              <a:t>	</a:t>
            </a:r>
          </a:p>
          <a:p>
            <a:pPr>
              <a:buNone/>
            </a:pP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a:solidFill>
            <a:schemeClr val="accent2">
              <a:lumMod val="60000"/>
              <a:lumOff val="40000"/>
            </a:schemeClr>
          </a:solidFill>
        </p:spPr>
        <p:txBody>
          <a:bodyPr>
            <a:normAutofit lnSpcReduction="10000"/>
          </a:bodyPr>
          <a:lstStyle/>
          <a:p>
            <a:pPr>
              <a:buNone/>
            </a:pPr>
            <a:r>
              <a:rPr lang="en-US" u="sng" dirty="0" smtClean="0"/>
              <a:t>Public/Personal Safety</a:t>
            </a:r>
            <a:r>
              <a:rPr lang="en-US" dirty="0" smtClean="0"/>
              <a:t>: domestic violence, for example</a:t>
            </a:r>
          </a:p>
          <a:p>
            <a:pPr>
              <a:buNone/>
            </a:pPr>
            <a:endParaRPr lang="en-US" dirty="0" smtClean="0"/>
          </a:p>
          <a:p>
            <a:pPr>
              <a:buNone/>
            </a:pPr>
            <a:r>
              <a:rPr lang="en-US" dirty="0" smtClean="0"/>
              <a:t>Article IX, Section 10 of the Hawaii Constitution provides:</a:t>
            </a:r>
          </a:p>
          <a:p>
            <a:pPr>
              <a:buNone/>
            </a:pPr>
            <a:r>
              <a:rPr lang="en-US" dirty="0" smtClean="0"/>
              <a:t>PUBLIC SAFETY</a:t>
            </a:r>
          </a:p>
          <a:p>
            <a:pPr>
              <a:buNone/>
            </a:pPr>
            <a:r>
              <a:rPr lang="en-US" b="1" dirty="0" smtClean="0"/>
              <a:t>Section 10.</a:t>
            </a:r>
            <a:r>
              <a:rPr lang="en-US" dirty="0" smtClean="0"/>
              <a:t>  The law of the splintered paddle, </a:t>
            </a:r>
            <a:r>
              <a:rPr lang="en-US" dirty="0" err="1" smtClean="0"/>
              <a:t>mamala</a:t>
            </a:r>
            <a:r>
              <a:rPr lang="en-US" dirty="0" smtClean="0"/>
              <a:t>-hoe </a:t>
            </a:r>
            <a:r>
              <a:rPr lang="en-US" dirty="0" err="1" smtClean="0"/>
              <a:t>kanawai</a:t>
            </a:r>
            <a:r>
              <a:rPr lang="en-US" dirty="0" smtClean="0"/>
              <a:t>, decreed by </a:t>
            </a:r>
            <a:r>
              <a:rPr lang="en-US" dirty="0" err="1" smtClean="0"/>
              <a:t>Kamehameha</a:t>
            </a:r>
            <a:r>
              <a:rPr lang="en-US" dirty="0" smtClean="0"/>
              <a:t> I--Let every elderly person, woman and child lie by the roadside in safety--shall be a unique and living symbol of the State's concern for public safety.</a:t>
            </a:r>
          </a:p>
          <a:p>
            <a:pPr>
              <a:buNone/>
            </a:pPr>
            <a:r>
              <a:rPr lang="en-US" dirty="0" smtClean="0"/>
              <a:t>The State shall have the power to provide for the safety of the people from crimes against persons and property.</a:t>
            </a:r>
          </a:p>
          <a:p>
            <a:pPr>
              <a:buNone/>
            </a:pPr>
            <a:r>
              <a:rPr lang="en-US" dirty="0" smtClean="0"/>
              <a:t> </a:t>
            </a:r>
          </a:p>
        </p:txBody>
      </p:sp>
      <p:sp>
        <p:nvSpPr>
          <p:cNvPr id="4" name="Slide Number Placeholder 3"/>
          <p:cNvSpPr>
            <a:spLocks noGrp="1"/>
          </p:cNvSpPr>
          <p:nvPr>
            <p:ph type="sldNum" sz="quarter" idx="12"/>
          </p:nvPr>
        </p:nvSpPr>
        <p:spPr/>
        <p:txBody>
          <a:bodyPr/>
          <a:lstStyle/>
          <a:p>
            <a:fld id="{A5D1491B-A876-4E14-AECE-E71900CA875C}"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a:solidFill>
            <a:schemeClr val="accent2">
              <a:lumMod val="60000"/>
              <a:lumOff val="40000"/>
            </a:schemeClr>
          </a:solidFill>
        </p:spPr>
        <p:txBody>
          <a:bodyPr>
            <a:normAutofit lnSpcReduction="10000"/>
          </a:bodyPr>
          <a:lstStyle/>
          <a:p>
            <a:pPr>
              <a:buNone/>
            </a:pPr>
            <a:r>
              <a:rPr lang="en-US" u="sng" dirty="0" smtClean="0"/>
              <a:t>Native Hawaiian Rights</a:t>
            </a:r>
          </a:p>
          <a:p>
            <a:pPr>
              <a:buNone/>
            </a:pPr>
            <a:endParaRPr lang="en-US" dirty="0" smtClean="0"/>
          </a:p>
          <a:p>
            <a:pPr>
              <a:buNone/>
            </a:pPr>
            <a:r>
              <a:rPr lang="en-US" dirty="0" smtClean="0"/>
              <a:t>Article XII, Section 7 of the Hawaii Constitution provides:</a:t>
            </a:r>
          </a:p>
          <a:p>
            <a:pPr>
              <a:buNone/>
            </a:pPr>
            <a:r>
              <a:rPr lang="en-US" dirty="0" smtClean="0"/>
              <a:t>TRADITIONAL AND CUSTOMARY RIGHTS</a:t>
            </a:r>
          </a:p>
          <a:p>
            <a:pPr>
              <a:buNone/>
            </a:pPr>
            <a:r>
              <a:rPr lang="en-US" b="1" dirty="0" smtClean="0"/>
              <a:t>Section 7.</a:t>
            </a:r>
            <a:r>
              <a:rPr lang="en-US" dirty="0" smtClean="0"/>
              <a:t>  The State reaffirms and shall protect all rights, customarily and traditionally exercised for subsistence, cultural and religious purposes and possessed by </a:t>
            </a:r>
            <a:r>
              <a:rPr lang="en-US" dirty="0" err="1" smtClean="0"/>
              <a:t>ahupua'a</a:t>
            </a:r>
            <a:r>
              <a:rPr lang="en-US" dirty="0" smtClean="0"/>
              <a:t> tenants who are descendants of native Hawaiians who inhabited the Hawaiian Islands prior to 1778, subject to the right of the State to regulate such rights. </a:t>
            </a:r>
          </a:p>
          <a:p>
            <a:pPr>
              <a:buNone/>
            </a:pPr>
            <a:r>
              <a:rPr lang="en-US" dirty="0" smtClean="0"/>
              <a:t> </a:t>
            </a:r>
          </a:p>
          <a:p>
            <a:pPr>
              <a:buNone/>
            </a:pP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685800" y="1143000"/>
            <a:ext cx="7924800" cy="5016758"/>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a:t>
            </a:r>
            <a:r>
              <a:rPr lang="en-US" sz="2000" dirty="0" smtClean="0">
                <a:latin typeface="Times New Roman" pitchFamily="18" charset="0"/>
                <a:ea typeface="Times New Roman" pitchFamily="18" charset="0"/>
                <a:cs typeface="Arial" pitchFamily="34" charset="0"/>
              </a:rPr>
              <a:t>I.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Right grounded in U. S. and Hawaii constitutions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II, Statutes-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ABA Model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CA model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Fed Court appointment of  counsel for indigents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Arial" pitchFamily="34" charset="0"/>
              </a:rPr>
              <a:t>III.Safety</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TROs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IV. Shelter-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Arial" pitchFamily="34" charset="0"/>
              </a:rPr>
              <a:t>V.Sustenance</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 and Health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VI. Child custody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VII. Funding/comparison of structure of statutes  (ABA model v. Public defender)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VIII. Other issues: Immigration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IX. Strategies (systemic or individual cases)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X. Questions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XI. Closing comments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5D1491B-A876-4E14-AECE-E71900CA875C}" type="slidenum">
              <a:rPr lang="en-US" smtClean="0"/>
              <a:pPr/>
              <a:t>19</a:t>
            </a:fld>
            <a:endParaRPr lang="en-US"/>
          </a:p>
        </p:txBody>
      </p:sp>
      <p:sp>
        <p:nvSpPr>
          <p:cNvPr id="4" name="Footer Placeholder 3"/>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077200" cy="5486400"/>
          </a:xfrm>
          <a:solidFill>
            <a:schemeClr val="accent2">
              <a:lumMod val="60000"/>
              <a:lumOff val="40000"/>
            </a:schemeClr>
          </a:solidFill>
        </p:spPr>
        <p:txBody>
          <a:bodyPr>
            <a:normAutofit/>
          </a:bodyPr>
          <a:lstStyle/>
          <a:p>
            <a:endParaRPr lang="en-US" sz="3600" dirty="0" smtClean="0"/>
          </a:p>
          <a:p>
            <a:endParaRPr lang="en-US" sz="3600" dirty="0" smtClean="0"/>
          </a:p>
          <a:p>
            <a:pPr algn="ctr">
              <a:buNone/>
            </a:pPr>
            <a:r>
              <a:rPr lang="en-US" sz="3600" dirty="0" smtClean="0"/>
              <a:t>LASSITER V. DEPT. OF SOCIAL SERVICES OF DURHAM COUNTY  425 U.S. 18 (1981)</a:t>
            </a:r>
          </a:p>
          <a:p>
            <a:pPr algn="ctr">
              <a:buNone/>
            </a:pPr>
            <a:endParaRPr lang="en-US" sz="3600" dirty="0" smtClean="0"/>
          </a:p>
          <a:p>
            <a:pPr algn="ctr">
              <a:buNone/>
            </a:pPr>
            <a:r>
              <a:rPr lang="en-US" sz="3600" dirty="0" smtClean="0"/>
              <a:t>(Parental termination)</a:t>
            </a:r>
            <a:endParaRPr lang="en-US" sz="3600"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5257800"/>
          </a:xfrm>
          <a:solidFill>
            <a:schemeClr val="accent2">
              <a:lumMod val="60000"/>
              <a:lumOff val="40000"/>
            </a:schemeClr>
          </a:solidFill>
        </p:spPr>
        <p:txBody>
          <a:bodyPr/>
          <a:lstStyle/>
          <a:p>
            <a:pPr algn="ctr"/>
            <a:endParaRPr lang="en-US" dirty="0" smtClean="0"/>
          </a:p>
          <a:p>
            <a:pPr algn="ctr"/>
            <a:endParaRPr lang="en-US" dirty="0" smtClean="0"/>
          </a:p>
          <a:p>
            <a:pPr algn="ctr"/>
            <a:endParaRPr lang="en-US" dirty="0" smtClean="0"/>
          </a:p>
          <a:p>
            <a:r>
              <a:rPr lang="en-US" dirty="0" smtClean="0"/>
              <a:t>PRESUMPTION OF DEPRIVATION OF LIBERTY</a:t>
            </a:r>
          </a:p>
          <a:p>
            <a:endParaRPr lang="en-US" dirty="0" smtClean="0"/>
          </a:p>
          <a:p>
            <a:r>
              <a:rPr lang="en-US" dirty="0" smtClean="0"/>
              <a:t>BALANCED AGAINST</a:t>
            </a:r>
          </a:p>
          <a:p>
            <a:endParaRPr lang="en-US" dirty="0" smtClean="0"/>
          </a:p>
          <a:p>
            <a:r>
              <a:rPr lang="en-US" dirty="0" smtClean="0"/>
              <a:t>3 PART TEST IN MATHEWS V. ELDRIDGE, 424 U.S. 319 (1976)</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a:solidFill>
            <a:schemeClr val="accent2">
              <a:lumMod val="60000"/>
              <a:lumOff val="40000"/>
            </a:schemeClr>
          </a:solidFill>
        </p:spPr>
        <p:txBody>
          <a:bodyPr/>
          <a:lstStyle/>
          <a:p>
            <a:endParaRPr lang="en-US" dirty="0" smtClean="0"/>
          </a:p>
          <a:p>
            <a:r>
              <a:rPr lang="en-US" dirty="0" smtClean="0"/>
              <a:t>(1) PRIVATE INTERESTS</a:t>
            </a:r>
          </a:p>
          <a:p>
            <a:endParaRPr lang="en-US" dirty="0" smtClean="0"/>
          </a:p>
          <a:p>
            <a:endParaRPr lang="en-US" dirty="0" smtClean="0"/>
          </a:p>
          <a:p>
            <a:r>
              <a:rPr lang="en-US" dirty="0" smtClean="0"/>
              <a:t>(2)GOVERNMENT’S INTEREST</a:t>
            </a:r>
          </a:p>
          <a:p>
            <a:endParaRPr lang="en-US" dirty="0" smtClean="0"/>
          </a:p>
          <a:p>
            <a:endParaRPr lang="en-US" dirty="0" smtClean="0"/>
          </a:p>
          <a:p>
            <a:r>
              <a:rPr lang="en-US" dirty="0" smtClean="0"/>
              <a:t>(3) RISK THAT THE FAILURE TO APPOINT COUNSEL WOULD LEAD TO AN ERRONEOUS DECISION</a:t>
            </a:r>
          </a:p>
        </p:txBody>
      </p:sp>
      <p:sp>
        <p:nvSpPr>
          <p:cNvPr id="4" name="Slide Number Placeholder 3"/>
          <p:cNvSpPr>
            <a:spLocks noGrp="1"/>
          </p:cNvSpPr>
          <p:nvPr>
            <p:ph type="sldNum" sz="quarter" idx="12"/>
          </p:nvPr>
        </p:nvSpPr>
        <p:spPr/>
        <p:txBody>
          <a:bodyPr/>
          <a:lstStyle/>
          <a:p>
            <a:fld id="{A5D1491B-A876-4E14-AECE-E71900CA875C}"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a:solidFill>
            <a:schemeClr val="accent2">
              <a:lumMod val="60000"/>
              <a:lumOff val="40000"/>
            </a:schemeClr>
          </a:solidFill>
        </p:spPr>
        <p:txBody>
          <a:bodyPr/>
          <a:lstStyle/>
          <a:p>
            <a:endParaRPr lang="en-US" dirty="0" smtClean="0"/>
          </a:p>
          <a:p>
            <a:endParaRPr lang="en-US" dirty="0" smtClean="0"/>
          </a:p>
          <a:p>
            <a:endParaRPr lang="en-US" dirty="0" smtClean="0"/>
          </a:p>
          <a:p>
            <a:r>
              <a:rPr lang="en-US" dirty="0" smtClean="0"/>
              <a:t>WHETHER DUE PROCESS REQUIRES RIGHT TO COUNSEL </a:t>
            </a:r>
          </a:p>
          <a:p>
            <a:endParaRPr lang="en-US" dirty="0" smtClean="0"/>
          </a:p>
          <a:p>
            <a:r>
              <a:rPr lang="en-US" dirty="0" smtClean="0"/>
              <a:t>DECIDED ON CASE BY CASE APPROACH</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a:solidFill>
            <a:schemeClr val="accent2">
              <a:lumMod val="60000"/>
              <a:lumOff val="40000"/>
            </a:schemeClr>
          </a:solidFill>
        </p:spPr>
        <p:txBody>
          <a:bodyPr/>
          <a:lstStyle/>
          <a:p>
            <a:pPr algn="ctr"/>
            <a:endParaRPr lang="en-US" dirty="0" smtClean="0"/>
          </a:p>
          <a:p>
            <a:pPr algn="ctr"/>
            <a:endParaRPr lang="en-US" dirty="0" smtClean="0"/>
          </a:p>
          <a:p>
            <a:pPr algn="ctr">
              <a:buNone/>
            </a:pPr>
            <a:endParaRPr lang="en-US" dirty="0" smtClean="0"/>
          </a:p>
          <a:p>
            <a:pPr algn="ctr">
              <a:buNone/>
            </a:pPr>
            <a:r>
              <a:rPr lang="en-US" dirty="0" smtClean="0"/>
              <a:t>TURNER V. ROGERS</a:t>
            </a:r>
          </a:p>
          <a:p>
            <a:pPr algn="ctr">
              <a:buNone/>
            </a:pPr>
            <a:r>
              <a:rPr lang="en-US" dirty="0" smtClean="0"/>
              <a:t>131 S. CT. 2507 (2011)</a:t>
            </a:r>
          </a:p>
          <a:p>
            <a:pPr algn="ctr">
              <a:buNone/>
            </a:pPr>
            <a:endParaRPr lang="en-US" dirty="0" smtClean="0"/>
          </a:p>
          <a:p>
            <a:pPr algn="ctr">
              <a:buNone/>
            </a:pPr>
            <a:r>
              <a:rPr lang="en-US" dirty="0" smtClean="0"/>
              <a:t>(Civil contempt)</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a:solidFill>
            <a:schemeClr val="accent2">
              <a:lumMod val="60000"/>
              <a:lumOff val="40000"/>
            </a:schemeClr>
          </a:solidFill>
        </p:spPr>
        <p:txBody>
          <a:bodyPr/>
          <a:lstStyle/>
          <a:p>
            <a:endParaRPr lang="en-US" dirty="0" smtClean="0"/>
          </a:p>
          <a:p>
            <a:endParaRPr lang="en-US" dirty="0" smtClean="0"/>
          </a:p>
          <a:p>
            <a:pPr algn="ctr">
              <a:buNone/>
            </a:pPr>
            <a:r>
              <a:rPr lang="en-US" dirty="0" smtClean="0"/>
              <a:t>Applying Lassiter approach</a:t>
            </a:r>
          </a:p>
          <a:p>
            <a:pPr algn="ctr">
              <a:buNone/>
            </a:pPr>
            <a:endParaRPr lang="en-US" dirty="0" smtClean="0"/>
          </a:p>
          <a:p>
            <a:pPr algn="ctr">
              <a:buNone/>
            </a:pPr>
            <a:r>
              <a:rPr lang="en-US" dirty="0" smtClean="0"/>
              <a:t>NO AUTOMATIC RIGHT TO COUNSEL IN CIVIL </a:t>
            </a:r>
          </a:p>
          <a:p>
            <a:pPr algn="ctr">
              <a:buNone/>
            </a:pPr>
            <a:r>
              <a:rPr lang="en-US" dirty="0" smtClean="0"/>
              <a:t>CONTEMPT PROCEEDINGS EVEN IF FACING </a:t>
            </a:r>
          </a:p>
          <a:p>
            <a:pPr algn="ctr">
              <a:buNone/>
            </a:pPr>
            <a:r>
              <a:rPr lang="en-US" dirty="0" smtClean="0"/>
              <a:t>INCARCERATION</a:t>
            </a:r>
          </a:p>
          <a:p>
            <a:pPr algn="ct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229600" cy="4419600"/>
          </a:xfrm>
          <a:solidFill>
            <a:schemeClr val="accent2">
              <a:lumMod val="60000"/>
              <a:lumOff val="40000"/>
            </a:schemeClr>
          </a:solidFill>
        </p:spPr>
        <p:txBody>
          <a:bodyPr/>
          <a:lstStyle/>
          <a:p>
            <a:endParaRPr lang="en-US" dirty="0" smtClean="0"/>
          </a:p>
          <a:p>
            <a:endParaRPr lang="en-US" dirty="0" smtClean="0"/>
          </a:p>
          <a:p>
            <a:pPr>
              <a:buNone/>
            </a:pPr>
            <a:endParaRPr lang="en-US" dirty="0" smtClean="0"/>
          </a:p>
          <a:p>
            <a:endParaRPr lang="en-US" dirty="0" smtClean="0"/>
          </a:p>
          <a:p>
            <a:pPr algn="ctr">
              <a:buNone/>
            </a:pPr>
            <a:r>
              <a:rPr lang="en-US" dirty="0" smtClean="0"/>
              <a:t>“ALTERNATIVE PROCEDURAL SAFEGUARDS”</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a:solidFill>
            <a:schemeClr val="accent2">
              <a:lumMod val="60000"/>
              <a:lumOff val="40000"/>
            </a:schemeClr>
          </a:solidFill>
        </p:spPr>
        <p:txBody>
          <a:bodyPr/>
          <a:lstStyle/>
          <a:p>
            <a:endParaRPr lang="en-US" dirty="0" smtClean="0"/>
          </a:p>
          <a:p>
            <a:endParaRPr lang="en-US" dirty="0" smtClean="0"/>
          </a:p>
          <a:p>
            <a:pPr algn="ctr">
              <a:buNone/>
            </a:pPr>
            <a:r>
              <a:rPr lang="en-US" dirty="0" smtClean="0"/>
              <a:t>IN RE DOE</a:t>
            </a:r>
          </a:p>
          <a:p>
            <a:pPr algn="ctr">
              <a:buNone/>
            </a:pPr>
            <a:r>
              <a:rPr lang="en-US" dirty="0" smtClean="0"/>
              <a:t>99 HAWAI’I 522 (2002)</a:t>
            </a:r>
          </a:p>
          <a:p>
            <a:pPr algn="ctr">
              <a:buNone/>
            </a:pPr>
            <a:endParaRPr lang="en-US" dirty="0" smtClean="0"/>
          </a:p>
          <a:p>
            <a:pPr algn="ctr">
              <a:buNone/>
            </a:pPr>
            <a:r>
              <a:rPr lang="en-US" dirty="0" smtClean="0"/>
              <a:t>(right to interpreter in parental </a:t>
            </a:r>
          </a:p>
          <a:p>
            <a:pPr algn="ctr">
              <a:buNone/>
            </a:pPr>
            <a:r>
              <a:rPr lang="en-US" dirty="0" smtClean="0"/>
              <a:t>termination proceeding)</a:t>
            </a:r>
            <a:endParaRPr lang="en-US" dirty="0"/>
          </a:p>
        </p:txBody>
      </p:sp>
      <p:sp>
        <p:nvSpPr>
          <p:cNvPr id="4" name="Slide Number Placeholder 3"/>
          <p:cNvSpPr>
            <a:spLocks noGrp="1"/>
          </p:cNvSpPr>
          <p:nvPr>
            <p:ph type="sldNum" sz="quarter" idx="12"/>
          </p:nvPr>
        </p:nvSpPr>
        <p:spPr/>
        <p:txBody>
          <a:bodyPr/>
          <a:lstStyle/>
          <a:p>
            <a:fld id="{A5D1491B-A876-4E14-AECE-E71900CA875C}"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SRA 6-14</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468</Words>
  <Application>Microsoft Office PowerPoint</Application>
  <PresentationFormat>On-screen Show (4:3)</PresentationFormat>
  <Paragraphs>192</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Constantia</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2014-07-18T00:37:00Z</dcterms:created>
  <dcterms:modified xsi:type="dcterms:W3CDTF">2014-07-18T00:55:01Z</dcterms:modified>
</cp:coreProperties>
</file>